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75" r:id="rId2"/>
    <p:sldId id="380" r:id="rId3"/>
    <p:sldId id="376" r:id="rId4"/>
    <p:sldId id="377" r:id="rId5"/>
    <p:sldId id="378" r:id="rId6"/>
    <p:sldId id="379" r:id="rId7"/>
    <p:sldId id="381" r:id="rId8"/>
  </p:sldIdLst>
  <p:sldSz cx="9144000" cy="6858000" type="screen4x3"/>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92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7200"/>
          </a:xfrm>
          <a:prstGeom prst="rect">
            <a:avLst/>
          </a:prstGeom>
        </p:spPr>
        <p:txBody>
          <a:bodyPr vert="horz" lIns="92128" tIns="46064" rIns="92128" bIns="46064" rtlCol="0"/>
          <a:lstStyle>
            <a:lvl1pPr algn="l">
              <a:defRPr sz="1200"/>
            </a:lvl1pPr>
          </a:lstStyle>
          <a:p>
            <a:endParaRPr lang="en-US"/>
          </a:p>
        </p:txBody>
      </p:sp>
      <p:sp>
        <p:nvSpPr>
          <p:cNvPr id="3" name="Date Placeholder 2"/>
          <p:cNvSpPr>
            <a:spLocks noGrp="1"/>
          </p:cNvSpPr>
          <p:nvPr>
            <p:ph type="dt" idx="1"/>
          </p:nvPr>
        </p:nvSpPr>
        <p:spPr>
          <a:xfrm>
            <a:off x="3953853" y="0"/>
            <a:ext cx="3024770" cy="457200"/>
          </a:xfrm>
          <a:prstGeom prst="rect">
            <a:avLst/>
          </a:prstGeom>
        </p:spPr>
        <p:txBody>
          <a:bodyPr vert="horz" lIns="92128" tIns="46064" rIns="92128" bIns="46064" rtlCol="0"/>
          <a:lstStyle>
            <a:lvl1pPr algn="r">
              <a:defRPr sz="1200"/>
            </a:lvl1pPr>
          </a:lstStyle>
          <a:p>
            <a:fld id="{E5D343EA-DE8A-49DF-B3A1-1A0FCA89E1FE}" type="datetimeFigureOut">
              <a:rPr lang="en-US" smtClean="0"/>
              <a:pPr/>
              <a:t>12/13/2011</a:t>
            </a:fld>
            <a:endParaRPr lang="en-US"/>
          </a:p>
        </p:txBody>
      </p:sp>
      <p:sp>
        <p:nvSpPr>
          <p:cNvPr id="4" name="Slide Image Placeholder 3"/>
          <p:cNvSpPr>
            <a:spLocks noGrp="1" noRot="1" noChangeAspect="1"/>
          </p:cNvSpPr>
          <p:nvPr>
            <p:ph type="sldImg" idx="2"/>
          </p:nvPr>
        </p:nvSpPr>
        <p:spPr>
          <a:xfrm>
            <a:off x="1203325" y="685800"/>
            <a:ext cx="4573588" cy="3429000"/>
          </a:xfrm>
          <a:prstGeom prst="rect">
            <a:avLst/>
          </a:prstGeom>
          <a:noFill/>
          <a:ln w="12700">
            <a:solidFill>
              <a:prstClr val="black"/>
            </a:solidFill>
          </a:ln>
        </p:spPr>
        <p:txBody>
          <a:bodyPr vert="horz" lIns="92128" tIns="46064" rIns="92128" bIns="46064" rtlCol="0" anchor="ctr"/>
          <a:lstStyle/>
          <a:p>
            <a:endParaRPr lang="en-US"/>
          </a:p>
        </p:txBody>
      </p:sp>
      <p:sp>
        <p:nvSpPr>
          <p:cNvPr id="5" name="Notes Placeholder 4"/>
          <p:cNvSpPr>
            <a:spLocks noGrp="1"/>
          </p:cNvSpPr>
          <p:nvPr>
            <p:ph type="body" sz="quarter" idx="3"/>
          </p:nvPr>
        </p:nvSpPr>
        <p:spPr>
          <a:xfrm>
            <a:off x="698024" y="4343400"/>
            <a:ext cx="5584190" cy="4114800"/>
          </a:xfrm>
          <a:prstGeom prst="rect">
            <a:avLst/>
          </a:prstGeom>
        </p:spPr>
        <p:txBody>
          <a:bodyPr vert="horz" lIns="92128" tIns="46064" rIns="92128" bIns="460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3024770" cy="457200"/>
          </a:xfrm>
          <a:prstGeom prst="rect">
            <a:avLst/>
          </a:prstGeom>
        </p:spPr>
        <p:txBody>
          <a:bodyPr vert="horz" lIns="92128" tIns="46064" rIns="92128" bIns="46064"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5213"/>
            <a:ext cx="3024770" cy="457200"/>
          </a:xfrm>
          <a:prstGeom prst="rect">
            <a:avLst/>
          </a:prstGeom>
        </p:spPr>
        <p:txBody>
          <a:bodyPr vert="horz" lIns="92128" tIns="46064" rIns="92128" bIns="46064" rtlCol="0" anchor="b"/>
          <a:lstStyle>
            <a:lvl1pPr algn="r">
              <a:defRPr sz="1200"/>
            </a:lvl1pPr>
          </a:lstStyle>
          <a:p>
            <a:fld id="{CEDCA325-F350-435F-9C61-505198D970D4}" type="slidenum">
              <a:rPr lang="en-US" smtClean="0"/>
              <a:pPr/>
              <a:t>‹#›</a:t>
            </a:fld>
            <a:endParaRPr lang="en-US"/>
          </a:p>
        </p:txBody>
      </p:sp>
    </p:spTree>
    <p:extLst>
      <p:ext uri="{BB962C8B-B14F-4D97-AF65-F5344CB8AC3E}">
        <p14:creationId xmlns:p14="http://schemas.microsoft.com/office/powerpoint/2010/main" xmlns="" val="336088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1</a:t>
            </a:fld>
            <a:endParaRPr lang="en-US"/>
          </a:p>
        </p:txBody>
      </p:sp>
      <p:sp>
        <p:nvSpPr>
          <p:cNvPr id="1661954" name="Rectangle 2"/>
          <p:cNvSpPr>
            <a:spLocks noGrp="1" noRot="1" noChangeAspect="1" noChangeArrowheads="1" noTextEdit="1"/>
          </p:cNvSpPr>
          <p:nvPr>
            <p:ph type="sldImg"/>
          </p:nvPr>
        </p:nvSpPr>
        <p:spPr>
          <a:xfrm>
            <a:off x="908050" y="463550"/>
            <a:ext cx="5164138" cy="3873500"/>
          </a:xfrm>
          <a:ln w="12700" cap="flat">
            <a:solidFill>
              <a:schemeClr val="tx1"/>
            </a:solidFill>
          </a:ln>
        </p:spPr>
      </p:sp>
      <p:sp>
        <p:nvSpPr>
          <p:cNvPr id="1661955" name="Rectangle 3"/>
          <p:cNvSpPr>
            <a:spLocks noGrp="1" noChangeArrowheads="1"/>
          </p:cNvSpPr>
          <p:nvPr>
            <p:ph type="body" idx="1"/>
          </p:nvPr>
        </p:nvSpPr>
        <p:spPr>
          <a:xfrm>
            <a:off x="930699" y="4346575"/>
            <a:ext cx="5118841" cy="3849688"/>
          </a:xfrm>
          <a:ln/>
        </p:spPr>
        <p:txBody>
          <a:bodyPr lIns="91161" tIns="44781" rIns="91161" bIns="44781"/>
          <a:lstStyle/>
          <a:p>
            <a:pPr>
              <a:lnSpc>
                <a:spcPct val="87000"/>
              </a:lnSpc>
            </a:pP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dirty="0"/>
          </a:p>
        </p:txBody>
      </p:sp>
      <p:sp>
        <p:nvSpPr>
          <p:cNvPr id="8" name="Slide Number Placeholder 7"/>
          <p:cNvSpPr>
            <a:spLocks noGrp="1"/>
          </p:cNvSpPr>
          <p:nvPr>
            <p:ph type="sldNum" sz="quarter" idx="11"/>
          </p:nvPr>
        </p:nvSpPr>
        <p:spPr/>
        <p:txBody>
          <a:bodyPr/>
          <a:lstStyle/>
          <a:p>
            <a:fld id="{BC4A4149-F86D-4576-8F6B-20C233E332E7}"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Introduction</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Introduction</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Verdana" pitchFamily="34" charset="0"/>
                <a:ea typeface="Verdana" pitchFamily="34" charset="0"/>
                <a:cs typeface="Verdana" pitchFamily="34" charset="0"/>
              </a:defRPr>
            </a:lvl1pPr>
          </a:lstStyle>
          <a:p>
            <a:fld id="{BC4A4149-F86D-4576-8F6B-20C233E332E7}" type="slidenum">
              <a:rPr lang="en-US" smtClean="0"/>
              <a:pPr/>
              <a:t>‹#›</a:t>
            </a:fld>
            <a:endParaRPr lang="en-US" dirty="0"/>
          </a:p>
        </p:txBody>
      </p:sp>
      <p:sp>
        <p:nvSpPr>
          <p:cNvPr id="7" name="Rectangle 7"/>
          <p:cNvSpPr>
            <a:spLocks noChangeArrowheads="1"/>
          </p:cNvSpPr>
          <p:nvPr userDrawn="1"/>
        </p:nvSpPr>
        <p:spPr bwMode="auto">
          <a:xfrm>
            <a:off x="2514600" y="0"/>
            <a:ext cx="6629400" cy="1219200"/>
          </a:xfrm>
          <a:prstGeom prst="rect">
            <a:avLst/>
          </a:prstGeom>
          <a:gradFill rotWithShape="1">
            <a:gsLst>
              <a:gs pos="0">
                <a:srgbClr val="FFCC00">
                  <a:gamma/>
                  <a:tint val="0"/>
                  <a:invGamma/>
                </a:srgbClr>
              </a:gs>
              <a:gs pos="100000">
                <a:srgbClr val="FFCC00">
                  <a:alpha val="55000"/>
                </a:srgbClr>
              </a:gs>
            </a:gsLst>
            <a:lin ang="0" scaled="1"/>
          </a:gradFill>
          <a:ln w="9525">
            <a:noFill/>
            <a:miter lim="800000"/>
            <a:headEnd/>
            <a:tailEnd/>
          </a:ln>
          <a:effectLst/>
        </p:spPr>
        <p:txBody>
          <a:bodyPr wrap="none" anchor="ctr"/>
          <a:lstStyle/>
          <a:p>
            <a:pPr>
              <a:defRPr/>
            </a:pPr>
            <a:endParaRPr lang="en-US" sz="1200" b="0" dirty="0">
              <a:solidFill>
                <a:schemeClr val="tx1"/>
              </a:solidFill>
            </a:endParaRPr>
          </a:p>
        </p:txBody>
      </p:sp>
      <p:pic>
        <p:nvPicPr>
          <p:cNvPr id="8" name="Picture 8"/>
          <p:cNvPicPr>
            <a:picLocks noChangeAspect="1" noChangeArrowheads="1"/>
          </p:cNvPicPr>
          <p:nvPr userDrawn="1"/>
        </p:nvPicPr>
        <p:blipFill>
          <a:blip r:embed="rId13" cstate="print"/>
          <a:srcRect/>
          <a:stretch>
            <a:fillRect/>
          </a:stretch>
        </p:blipFill>
        <p:spPr bwMode="auto">
          <a:xfrm>
            <a:off x="0" y="0"/>
            <a:ext cx="2657475" cy="781050"/>
          </a:xfrm>
          <a:prstGeom prst="rect">
            <a:avLst/>
          </a:prstGeom>
          <a:noFill/>
          <a:ln w="9525">
            <a:noFill/>
            <a:miter lim="800000"/>
            <a:headEnd/>
            <a:tailEnd/>
          </a:ln>
        </p:spPr>
      </p:pic>
      <p:sp>
        <p:nvSpPr>
          <p:cNvPr id="9" name="Line 9"/>
          <p:cNvSpPr>
            <a:spLocks noChangeShapeType="1"/>
          </p:cNvSpPr>
          <p:nvPr userDrawn="1"/>
        </p:nvSpPr>
        <p:spPr bwMode="auto">
          <a:xfrm>
            <a:off x="0" y="1219200"/>
            <a:ext cx="9144000" cy="0"/>
          </a:xfrm>
          <a:prstGeom prst="line">
            <a:avLst/>
          </a:prstGeom>
          <a:noFill/>
          <a:ln w="25400">
            <a:solidFill>
              <a:srgbClr val="777777"/>
            </a:solidFill>
            <a:round/>
            <a:headEnd/>
            <a:tailEnd/>
          </a:ln>
          <a:effectLst/>
        </p:spPr>
        <p:txBody>
          <a:bodyPr/>
          <a:lstStyle/>
          <a:p>
            <a:pPr>
              <a:defRPr/>
            </a:pPr>
            <a:endParaRPr lang="en-US"/>
          </a:p>
        </p:txBody>
      </p:sp>
      <p:sp>
        <p:nvSpPr>
          <p:cNvPr id="10" name="Text Box 10"/>
          <p:cNvSpPr txBox="1">
            <a:spLocks noChangeArrowheads="1"/>
          </p:cNvSpPr>
          <p:nvPr userDrawn="1"/>
        </p:nvSpPr>
        <p:spPr bwMode="auto">
          <a:xfrm>
            <a:off x="152400" y="685800"/>
            <a:ext cx="2286000" cy="461665"/>
          </a:xfrm>
          <a:prstGeom prst="rect">
            <a:avLst/>
          </a:prstGeom>
          <a:noFill/>
          <a:ln w="9525">
            <a:noFill/>
            <a:miter lim="800000"/>
            <a:headEnd/>
            <a:tailEnd/>
          </a:ln>
          <a:effectLst/>
        </p:spPr>
        <p:txBody>
          <a:bodyPr>
            <a:spAutoFit/>
          </a:bodyPr>
          <a:lstStyle/>
          <a:p>
            <a:pPr algn="r">
              <a:defRPr/>
            </a:pPr>
            <a:r>
              <a:rPr lang="en-US" sz="1200" b="1" dirty="0" smtClean="0">
                <a:latin typeface="Verdana" pitchFamily="34" charset="0"/>
              </a:rPr>
              <a:t>ENGR330-1 Engineering</a:t>
            </a:r>
          </a:p>
          <a:p>
            <a:pPr algn="r">
              <a:defRPr/>
            </a:pPr>
            <a:r>
              <a:rPr lang="en-US" sz="1200" b="1" dirty="0" smtClean="0">
                <a:latin typeface="Verdana" pitchFamily="34" charset="0"/>
              </a:rPr>
              <a:t>Service Projects</a:t>
            </a:r>
            <a:endParaRPr lang="en-US" sz="1200" b="1" dirty="0">
              <a:latin typeface="Verdana" pitchFamily="34" charset="0"/>
            </a:endParaRPr>
          </a:p>
        </p:txBody>
      </p:sp>
      <p:sp>
        <p:nvSpPr>
          <p:cNvPr id="2" name="Title Placeholder 1"/>
          <p:cNvSpPr>
            <a:spLocks noGrp="1"/>
          </p:cNvSpPr>
          <p:nvPr>
            <p:ph type="title"/>
          </p:nvPr>
        </p:nvSpPr>
        <p:spPr>
          <a:xfrm>
            <a:off x="2438400" y="0"/>
            <a:ext cx="67056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latin typeface="Verdana" pitchFamily="34" charset="0"/>
                <a:ea typeface="Verdana" pitchFamily="34" charset="0"/>
                <a:cs typeface="Verdana" pitchFamily="34" charset="0"/>
              </a:defRPr>
            </a:lvl1pPr>
          </a:lstStyle>
          <a:p>
            <a:r>
              <a:rPr lang="en-US" smtClean="0"/>
              <a:t>Introduction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600" b="1"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667001" y="76200"/>
            <a:ext cx="6477000" cy="1066800"/>
          </a:xfrm>
          <a:noFill/>
          <a:ln/>
        </p:spPr>
        <p:txBody>
          <a:bodyPr/>
          <a:lstStyle/>
          <a:p>
            <a:r>
              <a:rPr lang="en-US" sz="3200" dirty="0"/>
              <a:t>Project: </a:t>
            </a:r>
            <a:r>
              <a:rPr lang="en-US" sz="3200" dirty="0" smtClean="0"/>
              <a:t>House Plans Shawn Batten</a:t>
            </a:r>
            <a:endParaRPr lang="en-US" sz="3200" dirty="0"/>
          </a:p>
        </p:txBody>
      </p:sp>
      <p:sp>
        <p:nvSpPr>
          <p:cNvPr id="1660931" name="Rectangle 3"/>
          <p:cNvSpPr>
            <a:spLocks noChangeArrowheads="1"/>
          </p:cNvSpPr>
          <p:nvPr/>
        </p:nvSpPr>
        <p:spPr bwMode="auto">
          <a:xfrm>
            <a:off x="228600" y="5486400"/>
            <a:ext cx="8589962" cy="942321"/>
          </a:xfrm>
          <a:prstGeom prst="rect">
            <a:avLst/>
          </a:prstGeom>
          <a:solidFill>
            <a:srgbClr val="00CC00"/>
          </a:solidFill>
          <a:ln w="12700">
            <a:solidFill>
              <a:schemeClr val="tx1"/>
            </a:solidFill>
            <a:miter lim="800000"/>
            <a:headEnd/>
            <a:tailEnd/>
          </a:ln>
          <a:effectLst/>
        </p:spPr>
        <p:txBody>
          <a:bodyPr wrap="square" lIns="81194" tIns="39884" rIns="81194" bIns="39884">
            <a:spAutoFit/>
          </a:bodyPr>
          <a:lstStyle/>
          <a:p>
            <a:pPr defTabSz="820738"/>
            <a:r>
              <a:rPr lang="en-US" sz="1400" b="1" u="sng" dirty="0"/>
              <a:t>Benefits</a:t>
            </a:r>
            <a:r>
              <a:rPr lang="en-US" sz="1400" dirty="0" smtClean="0"/>
              <a:t>:</a:t>
            </a:r>
          </a:p>
          <a:p>
            <a:pPr defTabSz="820738"/>
            <a:r>
              <a:rPr lang="en-US" sz="1400" dirty="0" smtClean="0"/>
              <a:t>Improved house orientation</a:t>
            </a:r>
          </a:p>
          <a:p>
            <a:pPr defTabSz="820738"/>
            <a:r>
              <a:rPr lang="en-US" sz="1400" dirty="0" smtClean="0"/>
              <a:t>Improved living space </a:t>
            </a:r>
          </a:p>
          <a:p>
            <a:pPr defTabSz="820738"/>
            <a:r>
              <a:rPr lang="en-US" sz="1400" dirty="0" smtClean="0"/>
              <a:t>Improved storage space</a:t>
            </a:r>
            <a:endParaRPr lang="en-US" sz="1400" dirty="0"/>
          </a:p>
        </p:txBody>
      </p:sp>
      <p:sp>
        <p:nvSpPr>
          <p:cNvPr id="1660937" name="Rectangle 9"/>
          <p:cNvSpPr>
            <a:spLocks noChangeArrowheads="1"/>
          </p:cNvSpPr>
          <p:nvPr/>
        </p:nvSpPr>
        <p:spPr bwMode="auto">
          <a:xfrm>
            <a:off x="298450" y="1268413"/>
            <a:ext cx="8448675" cy="1157765"/>
          </a:xfrm>
          <a:prstGeom prst="rect">
            <a:avLst/>
          </a:prstGeom>
          <a:noFill/>
          <a:ln w="12700">
            <a:noFill/>
            <a:miter lim="800000"/>
            <a:headEnd/>
            <a:tailEnd/>
          </a:ln>
          <a:effectLst/>
        </p:spPr>
        <p:txBody>
          <a:bodyPr wrap="square" lIns="81194" tIns="39884" rIns="81194" bIns="39884">
            <a:spAutoFit/>
          </a:bodyPr>
          <a:lstStyle/>
          <a:p>
            <a:pPr defTabSz="820738"/>
            <a:r>
              <a:rPr lang="en-US" sz="1400" b="1" u="sng" dirty="0" smtClean="0"/>
              <a:t>Background</a:t>
            </a:r>
            <a:r>
              <a:rPr lang="en-US" sz="1400" dirty="0" smtClean="0"/>
              <a:t>:  The land used for Habitat for Humanity builds in white county are most often donated to the Affiliate. This requires the White County Affiliate to use a house design that conforms to the lot they are given. The lot donated for the Woodruff II build is proportioned long way perpendicular to the street. All the three bedroom house plans that Habitat for Humanity has are proportion with the long way parallel to the street.</a:t>
            </a:r>
            <a:endParaRPr lang="en-US" sz="1400" dirty="0"/>
          </a:p>
          <a:p>
            <a:pPr marL="409575" lvl="1" defTabSz="820738"/>
            <a:endParaRPr lang="en-US" sz="1400" dirty="0"/>
          </a:p>
        </p:txBody>
      </p:sp>
      <p:sp>
        <p:nvSpPr>
          <p:cNvPr id="1660938" name="Rectangle 10"/>
          <p:cNvSpPr>
            <a:spLocks noChangeArrowheads="1"/>
          </p:cNvSpPr>
          <p:nvPr/>
        </p:nvSpPr>
        <p:spPr bwMode="auto">
          <a:xfrm>
            <a:off x="298451" y="1828800"/>
            <a:ext cx="3130549" cy="4533048"/>
          </a:xfrm>
          <a:prstGeom prst="rect">
            <a:avLst/>
          </a:prstGeom>
          <a:noFill/>
          <a:ln w="12700">
            <a:noFill/>
            <a:miter lim="800000"/>
            <a:headEnd/>
            <a:tailEnd/>
          </a:ln>
          <a:effectLst/>
        </p:spPr>
        <p:txBody>
          <a:bodyPr wrap="square" lIns="81194" tIns="39884" rIns="81194" bIns="39884">
            <a:spAutoFit/>
          </a:bodyPr>
          <a:lstStyle/>
          <a:p>
            <a:pPr defTabSz="820738"/>
            <a:endParaRPr lang="en-US" sz="1400" dirty="0" smtClean="0"/>
          </a:p>
          <a:p>
            <a:pPr defTabSz="820738"/>
            <a:endParaRPr lang="en-US" sz="1400" b="1" u="sng" dirty="0" smtClean="0"/>
          </a:p>
          <a:p>
            <a:pPr defTabSz="820738"/>
            <a:r>
              <a:rPr lang="en-US" sz="1400" b="1" u="sng" dirty="0" smtClean="0"/>
              <a:t>Objectives</a:t>
            </a:r>
            <a:r>
              <a:rPr lang="en-US" sz="1400" b="1" u="sng" dirty="0" smtClean="0"/>
              <a:t>:</a:t>
            </a:r>
          </a:p>
          <a:p>
            <a:pPr marL="168275" indent="-168275" defTabSz="820738">
              <a:buFont typeface="Arial" pitchFamily="34" charset="0"/>
              <a:buChar char="•"/>
            </a:pPr>
            <a:r>
              <a:rPr lang="en-US" sz="1400" dirty="0" smtClean="0"/>
              <a:t>Develop a complete set of house plans to be used for the Woodruff II build and other builds with similar lots</a:t>
            </a:r>
            <a:r>
              <a:rPr lang="en-US" sz="1400" dirty="0" smtClean="0"/>
              <a:t>.</a:t>
            </a:r>
          </a:p>
          <a:p>
            <a:pPr marL="168275" indent="-168275" defTabSz="820738">
              <a:buFont typeface="Arial" pitchFamily="34" charset="0"/>
              <a:buChar char="•"/>
            </a:pPr>
            <a:r>
              <a:rPr lang="en-US" sz="1400" dirty="0" smtClean="0"/>
              <a:t>Meet the Following Criteria</a:t>
            </a:r>
          </a:p>
          <a:p>
            <a:pPr marL="625475" lvl="1" indent="-168275" defTabSz="820738">
              <a:buFont typeface="Arial" pitchFamily="34" charset="0"/>
              <a:buChar char="•"/>
            </a:pPr>
            <a:r>
              <a:rPr lang="en-US" sz="1400" dirty="0" smtClean="0"/>
              <a:t>Simple, Descent, Affordable housing</a:t>
            </a:r>
          </a:p>
          <a:p>
            <a:pPr marL="625475" lvl="1" indent="-168275" defTabSz="820738">
              <a:buFont typeface="Arial" pitchFamily="34" charset="0"/>
              <a:buChar char="•"/>
            </a:pPr>
            <a:r>
              <a:rPr lang="en-US" sz="1400" dirty="0" smtClean="0"/>
              <a:t>3 bedrooms</a:t>
            </a:r>
          </a:p>
          <a:p>
            <a:pPr marL="625475" lvl="1" indent="-168275" defTabSz="820738">
              <a:buFont typeface="Arial" pitchFamily="34" charset="0"/>
              <a:buChar char="•"/>
            </a:pPr>
            <a:r>
              <a:rPr lang="en-US" sz="1400" dirty="0" smtClean="0"/>
              <a:t>Maximum 1050 ft</a:t>
            </a:r>
            <a:r>
              <a:rPr lang="en-US" sz="1400" baseline="30000" dirty="0" smtClean="0"/>
              <a:t>2</a:t>
            </a:r>
          </a:p>
          <a:p>
            <a:pPr marL="625475" lvl="1" indent="-168275" defTabSz="820738">
              <a:buFont typeface="Arial" pitchFamily="34" charset="0"/>
              <a:buChar char="•"/>
            </a:pPr>
            <a:endParaRPr lang="en-US" sz="1400" baseline="30000" dirty="0" smtClean="0"/>
          </a:p>
          <a:p>
            <a:pPr marL="168275" indent="-168275" defTabSz="820738"/>
            <a:r>
              <a:rPr lang="en-US" sz="1400" b="1" u="sng" dirty="0" smtClean="0"/>
              <a:t>Findings/Solutions:</a:t>
            </a:r>
          </a:p>
          <a:p>
            <a:pPr marL="168275" indent="-168275" defTabSz="820738">
              <a:buFont typeface="Arial" pitchFamily="34" charset="0"/>
              <a:buChar char="•"/>
            </a:pPr>
            <a:r>
              <a:rPr lang="en-US" sz="1400" dirty="0" smtClean="0"/>
              <a:t>A series of floor plans were designed and reviewed that eventually came to the current design.</a:t>
            </a:r>
          </a:p>
          <a:p>
            <a:pPr marL="168275" indent="-168275" defTabSz="820738"/>
            <a:endParaRPr lang="en-US" sz="1400" dirty="0" smtClean="0"/>
          </a:p>
          <a:p>
            <a:pPr marL="168275" indent="-168275" defTabSz="820738"/>
            <a:endParaRPr lang="en-US" sz="1400" dirty="0" smtClean="0"/>
          </a:p>
          <a:p>
            <a:pPr defTabSz="820738"/>
            <a:endParaRPr lang="en-US" sz="1400" dirty="0"/>
          </a:p>
          <a:p>
            <a:pPr defTabSz="820738"/>
            <a:endParaRPr lang="en-US" sz="1400" dirty="0"/>
          </a:p>
          <a:p>
            <a:pPr marL="409575" lvl="1" defTabSz="820738"/>
            <a:endParaRPr lang="en-US" sz="1400" dirty="0"/>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1</a:t>
            </a:fld>
            <a:endParaRPr lang="en-US" dirty="0"/>
          </a:p>
        </p:txBody>
      </p:sp>
      <p:pic>
        <p:nvPicPr>
          <p:cNvPr id="12" name="Picture 11" descr="3d3.PNG"/>
          <p:cNvPicPr>
            <a:picLocks noChangeAspect="1"/>
          </p:cNvPicPr>
          <p:nvPr/>
        </p:nvPicPr>
        <p:blipFill>
          <a:blip r:embed="rId3" cstate="print"/>
          <a:srcRect l="4832" t="6728" r="8196" b="9174"/>
          <a:stretch>
            <a:fillRect/>
          </a:stretch>
        </p:blipFill>
        <p:spPr>
          <a:xfrm>
            <a:off x="3657600" y="2514600"/>
            <a:ext cx="5102352" cy="2362200"/>
          </a:xfrm>
          <a:prstGeom prst="rect">
            <a:avLst/>
          </a:prstGeom>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 Original</a:t>
            </a:r>
            <a:endParaRPr lang="en-US" dirty="0"/>
          </a:p>
        </p:txBody>
      </p:sp>
      <p:pic>
        <p:nvPicPr>
          <p:cNvPr id="5" name="Content Placeholder 4" descr="Capture.PNG"/>
          <p:cNvPicPr>
            <a:picLocks noGrp="1" noChangeAspect="1"/>
          </p:cNvPicPr>
          <p:nvPr>
            <p:ph idx="1"/>
          </p:nvPr>
        </p:nvPicPr>
        <p:blipFill>
          <a:blip r:embed="rId2" cstate="print"/>
          <a:stretch>
            <a:fillRect/>
          </a:stretch>
        </p:blipFill>
        <p:spPr>
          <a:xfrm>
            <a:off x="838200" y="1295400"/>
            <a:ext cx="7397934" cy="5410200"/>
          </a:xfrm>
        </p:spPr>
      </p:pic>
      <p:sp>
        <p:nvSpPr>
          <p:cNvPr id="4" name="Slide Number Placeholder 3"/>
          <p:cNvSpPr>
            <a:spLocks noGrp="1"/>
          </p:cNvSpPr>
          <p:nvPr>
            <p:ph type="sldNum" sz="quarter" idx="11"/>
          </p:nvPr>
        </p:nvSpPr>
        <p:spPr/>
        <p:txBody>
          <a:bodyPr/>
          <a:lstStyle/>
          <a:p>
            <a:fld id="{BC4A4149-F86D-4576-8F6B-20C233E332E7}" type="slidenum">
              <a:rPr lang="en-US" smtClean="0"/>
              <a:pPr/>
              <a:t>2</a:t>
            </a:fld>
            <a:endParaRPr lang="en-US" dirty="0"/>
          </a:p>
        </p:txBody>
      </p:sp>
    </p:spTree>
  </p:cSld>
  <p:clrMapOvr>
    <a:masterClrMapping/>
  </p:clrMapOvr>
  <p:transition>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#1</a:t>
            </a:r>
            <a:endParaRPr lang="en-US" dirty="0"/>
          </a:p>
        </p:txBody>
      </p:sp>
      <p:pic>
        <p:nvPicPr>
          <p:cNvPr id="5" name="Content Placeholder 4" descr="Concept.PNG"/>
          <p:cNvPicPr>
            <a:picLocks noGrp="1" noChangeAspect="1"/>
          </p:cNvPicPr>
          <p:nvPr>
            <p:ph idx="1"/>
          </p:nvPr>
        </p:nvPicPr>
        <p:blipFill>
          <a:blip r:embed="rId2" cstate="print"/>
          <a:stretch>
            <a:fillRect/>
          </a:stretch>
        </p:blipFill>
        <p:spPr>
          <a:xfrm>
            <a:off x="1219200" y="2059922"/>
            <a:ext cx="6970246" cy="4798078"/>
          </a:xfrm>
        </p:spPr>
      </p:pic>
      <p:sp>
        <p:nvSpPr>
          <p:cNvPr id="4" name="Slide Number Placeholder 3"/>
          <p:cNvSpPr>
            <a:spLocks noGrp="1"/>
          </p:cNvSpPr>
          <p:nvPr>
            <p:ph type="sldNum" sz="quarter" idx="11"/>
          </p:nvPr>
        </p:nvSpPr>
        <p:spPr/>
        <p:txBody>
          <a:bodyPr/>
          <a:lstStyle/>
          <a:p>
            <a:fld id="{BC4A4149-F86D-4576-8F6B-20C233E332E7}" type="slidenum">
              <a:rPr lang="en-US" smtClean="0"/>
              <a:pPr/>
              <a:t>3</a:t>
            </a:fld>
            <a:endParaRPr lang="en-US" dirty="0"/>
          </a:p>
        </p:txBody>
      </p:sp>
    </p:spTree>
  </p:cSld>
  <p:clrMapOvr>
    <a:masterClrMapping/>
  </p:clrMapOvr>
  <p:transition>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#2</a:t>
            </a:r>
            <a:endParaRPr lang="en-US" dirty="0"/>
          </a:p>
        </p:txBody>
      </p:sp>
      <p:pic>
        <p:nvPicPr>
          <p:cNvPr id="5" name="Content Placeholder 4" descr="Woodruff2.PNG"/>
          <p:cNvPicPr>
            <a:picLocks noGrp="1" noChangeAspect="1"/>
          </p:cNvPicPr>
          <p:nvPr>
            <p:ph idx="1"/>
          </p:nvPr>
        </p:nvPicPr>
        <p:blipFill>
          <a:blip r:embed="rId2" cstate="print"/>
          <a:stretch>
            <a:fillRect/>
          </a:stretch>
        </p:blipFill>
        <p:spPr>
          <a:xfrm>
            <a:off x="990600" y="1371600"/>
            <a:ext cx="7231225" cy="5486400"/>
          </a:xfrm>
        </p:spPr>
      </p:pic>
      <p:sp>
        <p:nvSpPr>
          <p:cNvPr id="4" name="Slide Number Placeholder 3"/>
          <p:cNvSpPr>
            <a:spLocks noGrp="1"/>
          </p:cNvSpPr>
          <p:nvPr>
            <p:ph type="sldNum" sz="quarter" idx="11"/>
          </p:nvPr>
        </p:nvSpPr>
        <p:spPr/>
        <p:txBody>
          <a:bodyPr/>
          <a:lstStyle/>
          <a:p>
            <a:fld id="{BC4A4149-F86D-4576-8F6B-20C233E332E7}" type="slidenum">
              <a:rPr lang="en-US" smtClean="0"/>
              <a:pPr/>
              <a:t>4</a:t>
            </a:fld>
            <a:endParaRPr lang="en-US" dirty="0"/>
          </a:p>
        </p:txBody>
      </p:sp>
    </p:spTree>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#3</a:t>
            </a:r>
            <a:endParaRPr lang="en-US" dirty="0"/>
          </a:p>
        </p:txBody>
      </p:sp>
      <p:pic>
        <p:nvPicPr>
          <p:cNvPr id="5" name="Content Placeholder 4" descr="Woodruff2_2.PNG"/>
          <p:cNvPicPr>
            <a:picLocks noGrp="1" noChangeAspect="1"/>
          </p:cNvPicPr>
          <p:nvPr>
            <p:ph idx="1"/>
          </p:nvPr>
        </p:nvPicPr>
        <p:blipFill>
          <a:blip r:embed="rId2" cstate="print"/>
          <a:srcRect b="2822"/>
          <a:stretch>
            <a:fillRect/>
          </a:stretch>
        </p:blipFill>
        <p:spPr>
          <a:xfrm>
            <a:off x="914400" y="1445773"/>
            <a:ext cx="7315200" cy="5412228"/>
          </a:xfrm>
        </p:spPr>
      </p:pic>
      <p:sp>
        <p:nvSpPr>
          <p:cNvPr id="4" name="Slide Number Placeholder 3"/>
          <p:cNvSpPr>
            <a:spLocks noGrp="1"/>
          </p:cNvSpPr>
          <p:nvPr>
            <p:ph type="sldNum" sz="quarter" idx="11"/>
          </p:nvPr>
        </p:nvSpPr>
        <p:spPr/>
        <p:txBody>
          <a:bodyPr/>
          <a:lstStyle/>
          <a:p>
            <a:fld id="{BC4A4149-F86D-4576-8F6B-20C233E332E7}" type="slidenum">
              <a:rPr lang="en-US" smtClean="0"/>
              <a:pPr/>
              <a:t>5</a:t>
            </a:fld>
            <a:endParaRPr lang="en-US" dirty="0"/>
          </a:p>
        </p:txBody>
      </p:sp>
    </p:spTree>
  </p:cSld>
  <p:clrMapOvr>
    <a:masterClrMapping/>
  </p:clrMapOvr>
  <p:transition>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Design</a:t>
            </a:r>
            <a:endParaRPr lang="en-US"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6</a:t>
            </a:fld>
            <a:endParaRPr lang="en-US" dirty="0"/>
          </a:p>
        </p:txBody>
      </p:sp>
      <p:pic>
        <p:nvPicPr>
          <p:cNvPr id="7" name="Content Placeholder 6" descr="3d4.PNG"/>
          <p:cNvPicPr>
            <a:picLocks noGrp="1" noChangeAspect="1"/>
          </p:cNvPicPr>
          <p:nvPr>
            <p:ph idx="1"/>
          </p:nvPr>
        </p:nvPicPr>
        <p:blipFill>
          <a:blip r:embed="rId2" cstate="print"/>
          <a:stretch>
            <a:fillRect/>
          </a:stretch>
        </p:blipFill>
        <p:spPr>
          <a:xfrm>
            <a:off x="762000" y="1523688"/>
            <a:ext cx="7411307" cy="5334312"/>
          </a:xfrm>
        </p:spPr>
      </p:pic>
    </p:spTree>
  </p:cSld>
  <p:clrMapOvr>
    <a:masterClrMapping/>
  </p:clrMapOvr>
  <p:transition>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Design</a:t>
            </a:r>
            <a:endParaRPr lang="en-US" dirty="0"/>
          </a:p>
        </p:txBody>
      </p:sp>
      <p:pic>
        <p:nvPicPr>
          <p:cNvPr id="5" name="Content Placeholder 4" descr="3d2.PNG"/>
          <p:cNvPicPr>
            <a:picLocks noGrp="1" noChangeAspect="1"/>
          </p:cNvPicPr>
          <p:nvPr>
            <p:ph idx="1"/>
          </p:nvPr>
        </p:nvPicPr>
        <p:blipFill>
          <a:blip r:embed="rId2" cstate="print"/>
          <a:stretch>
            <a:fillRect/>
          </a:stretch>
        </p:blipFill>
        <p:spPr>
          <a:xfrm>
            <a:off x="304800" y="1371600"/>
            <a:ext cx="5280439" cy="3382963"/>
          </a:xfrm>
        </p:spPr>
      </p:pic>
      <p:sp>
        <p:nvSpPr>
          <p:cNvPr id="4" name="Slide Number Placeholder 3"/>
          <p:cNvSpPr>
            <a:spLocks noGrp="1"/>
          </p:cNvSpPr>
          <p:nvPr>
            <p:ph type="sldNum" sz="quarter" idx="11"/>
          </p:nvPr>
        </p:nvSpPr>
        <p:spPr/>
        <p:txBody>
          <a:bodyPr/>
          <a:lstStyle/>
          <a:p>
            <a:fld id="{BC4A4149-F86D-4576-8F6B-20C233E332E7}" type="slidenum">
              <a:rPr lang="en-US" smtClean="0"/>
              <a:pPr/>
              <a:t>7</a:t>
            </a:fld>
            <a:endParaRPr lang="en-US" dirty="0"/>
          </a:p>
        </p:txBody>
      </p:sp>
      <p:sp>
        <p:nvSpPr>
          <p:cNvPr id="6" name="TextBox 5"/>
          <p:cNvSpPr txBox="1"/>
          <p:nvPr/>
        </p:nvSpPr>
        <p:spPr>
          <a:xfrm>
            <a:off x="5334000" y="1371600"/>
            <a:ext cx="3581400" cy="2308324"/>
          </a:xfrm>
          <a:prstGeom prst="rect">
            <a:avLst/>
          </a:prstGeom>
          <a:noFill/>
        </p:spPr>
        <p:txBody>
          <a:bodyPr wrap="square" rtlCol="0">
            <a:spAutoFit/>
          </a:bodyPr>
          <a:lstStyle/>
          <a:p>
            <a:r>
              <a:rPr lang="en-US" b="1" dirty="0" smtClean="0"/>
              <a:t>Features of the Current design:</a:t>
            </a:r>
          </a:p>
          <a:p>
            <a:pPr>
              <a:buFont typeface="Arial" pitchFamily="34" charset="0"/>
              <a:buChar char="•"/>
            </a:pPr>
            <a:r>
              <a:rPr lang="en-US" dirty="0" smtClean="0"/>
              <a:t> </a:t>
            </a:r>
            <a:r>
              <a:rPr lang="en-US" dirty="0" smtClean="0"/>
              <a:t>Spacious </a:t>
            </a:r>
            <a:r>
              <a:rPr lang="en-US" dirty="0" smtClean="0"/>
              <a:t>k</a:t>
            </a:r>
            <a:r>
              <a:rPr lang="en-US" dirty="0" smtClean="0"/>
              <a:t>itchen and living room</a:t>
            </a:r>
          </a:p>
          <a:p>
            <a:pPr>
              <a:buFont typeface="Arial" pitchFamily="34" charset="0"/>
              <a:buChar char="•"/>
            </a:pPr>
            <a:r>
              <a:rPr lang="en-US" dirty="0" smtClean="0"/>
              <a:t> </a:t>
            </a:r>
            <a:r>
              <a:rPr lang="en-US" dirty="0" smtClean="0"/>
              <a:t>Extra storage room</a:t>
            </a:r>
          </a:p>
          <a:p>
            <a:pPr>
              <a:buFont typeface="Arial" pitchFamily="34" charset="0"/>
              <a:buChar char="•"/>
            </a:pPr>
            <a:r>
              <a:rPr lang="en-US" dirty="0" smtClean="0"/>
              <a:t> </a:t>
            </a:r>
            <a:r>
              <a:rPr lang="en-US" dirty="0" smtClean="0"/>
              <a:t>Extra laundry room</a:t>
            </a:r>
          </a:p>
          <a:p>
            <a:pPr>
              <a:buFont typeface="Arial" pitchFamily="34" charset="0"/>
              <a:buChar char="•"/>
            </a:pPr>
            <a:r>
              <a:rPr lang="en-US" dirty="0" smtClean="0"/>
              <a:t> </a:t>
            </a:r>
            <a:r>
              <a:rPr lang="en-US" dirty="0" smtClean="0"/>
              <a:t>Sink outside of the bathroom</a:t>
            </a:r>
          </a:p>
          <a:p>
            <a:pPr>
              <a:buFont typeface="Arial" pitchFamily="34" charset="0"/>
              <a:buChar char="•"/>
            </a:pPr>
            <a:r>
              <a:rPr lang="en-US" dirty="0" smtClean="0"/>
              <a:t> </a:t>
            </a:r>
            <a:r>
              <a:rPr lang="en-US" dirty="0" smtClean="0"/>
              <a:t>Improved Orientation</a:t>
            </a:r>
          </a:p>
          <a:p>
            <a:pPr>
              <a:buFont typeface="Arial" pitchFamily="34" charset="0"/>
              <a:buChar char="•"/>
            </a:pP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207</Words>
  <Application>Microsoft Office PowerPoint</Application>
  <PresentationFormat>On-screen Show (4:3)</PresentationFormat>
  <Paragraphs>40</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Project: House Plans Shawn Batten</vt:lpstr>
      <vt:lpstr>Habitat Original</vt:lpstr>
      <vt:lpstr>Design #1</vt:lpstr>
      <vt:lpstr>Design #2</vt:lpstr>
      <vt:lpstr>Design #3</vt:lpstr>
      <vt:lpstr>Current Design</vt:lpstr>
      <vt:lpstr>Current Design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 Wells</dc:creator>
  <cp:lastModifiedBy>Shawn</cp:lastModifiedBy>
  <cp:revision>92</cp:revision>
  <cp:lastPrinted>2011-12-13T21:34:32Z</cp:lastPrinted>
  <dcterms:created xsi:type="dcterms:W3CDTF">2009-01-03T18:21:19Z</dcterms:created>
  <dcterms:modified xsi:type="dcterms:W3CDTF">2011-12-14T01:41:14Z</dcterms:modified>
</cp:coreProperties>
</file>